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0"/>
  </p:notesMasterIdLst>
  <p:sldIdLst>
    <p:sldId id="321" r:id="rId2"/>
    <p:sldId id="323" r:id="rId3"/>
    <p:sldId id="328" r:id="rId4"/>
    <p:sldId id="329" r:id="rId5"/>
    <p:sldId id="330" r:id="rId6"/>
    <p:sldId id="324" r:id="rId7"/>
    <p:sldId id="331" r:id="rId8"/>
    <p:sldId id="326" r:id="rId9"/>
  </p:sldIdLst>
  <p:sldSz cx="9144000" cy="5143500" type="screen16x9"/>
  <p:notesSz cx="6858000" cy="9144000"/>
  <p:embeddedFontLst>
    <p:embeddedFont>
      <p:font typeface="Hind Vadodara Light" panose="02000000000000000000" pitchFamily="2" charset="0"/>
      <p:regular r:id="rId11"/>
      <p:bold r:id="rId12"/>
    </p:embeddedFont>
    <p:embeddedFont>
      <p:font typeface="Teko Light" panose="020B0604020202020204" charset="0"/>
      <p:regular r:id="rId13"/>
      <p:bold r:id="rId14"/>
    </p:embeddedFont>
    <p:embeddedFont>
      <p:font typeface="Tw Cen MT" panose="020B0602020104020603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9AA0A6"/>
          </p15:clr>
        </p15:guide>
        <p15:guide id="2" orient="horz" pos="284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6AC0ED-4133-446D-B723-0F753722E0E6}">
  <a:tblStyle styleId="{3E6AC0ED-4133-446D-B723-0F753722E0E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6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294"/>
      </p:cViewPr>
      <p:guideLst>
        <p:guide pos="2880"/>
        <p:guide orient="horz" pos="28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2421000" y="283608"/>
            <a:ext cx="43020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625025" y="35533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72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625025" y="1331190"/>
            <a:ext cx="33753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bg>
      <p:bgPr>
        <a:solidFill>
          <a:schemeClr val="lt2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69" r:id="rId3"/>
    <p:sldLayoutId id="214748367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siristi.umpp.ac.id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57495" y="3129752"/>
            <a:ext cx="76345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600"/>
              </a:spcAft>
            </a:pP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“Website</a:t>
            </a:r>
            <a:r>
              <a:rPr lang="id-ID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ini bertujuan untuk </a:t>
            </a:r>
            <a:r>
              <a:rPr lang="id-ID" sz="1600" b="1" dirty="0">
                <a:solidFill>
                  <a:srgbClr val="C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mengetahui resiko </a:t>
            </a:r>
            <a:r>
              <a:rPr lang="id-ID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melahirkan bagi ibu-ibu yang sedang hamil, </a:t>
            </a:r>
            <a:r>
              <a:rPr lang="id-ID" sz="1600" b="1" dirty="0">
                <a:solidFill>
                  <a:srgbClr val="C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menampilkan rekomendasi </a:t>
            </a:r>
            <a:r>
              <a:rPr lang="id-ID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berdasarkan tingkat resiko kehamilannya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”</a:t>
            </a:r>
            <a:endParaRPr lang="id-ID" sz="1600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3671" y="2052534"/>
            <a:ext cx="751199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SiRisti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anose="020B0602020104020603" pitchFamily="34" charset="0"/>
              <a:ea typeface="Calibri" panose="020F0502020204030204" pitchFamily="34" charset="0"/>
              <a:cs typeface="Hind Vadodara Light" panose="020B0604020202020204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Website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Deteksi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Resiko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Kehamilan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Mandiri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9958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3;p38"/>
          <p:cNvSpPr txBox="1">
            <a:spLocks/>
          </p:cNvSpPr>
          <p:nvPr/>
        </p:nvSpPr>
        <p:spPr>
          <a:xfrm>
            <a:off x="3106057" y="252589"/>
            <a:ext cx="5624393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Halaman </a:t>
            </a:r>
            <a:r>
              <a:rPr lang="en-US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Pertama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 (Home)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5" name="Google Shape;417;p43"/>
          <p:cNvSpPr txBox="1">
            <a:spLocks/>
          </p:cNvSpPr>
          <p:nvPr/>
        </p:nvSpPr>
        <p:spPr>
          <a:xfrm>
            <a:off x="3280228" y="1995714"/>
            <a:ext cx="5450223" cy="2155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lv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Untuk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mengunjungi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website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SiRisti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dengan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mengetikkan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alamat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URL-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nya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di 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  <a:hlinkClick r:id="rId2"/>
              </a:rPr>
              <a:t>https://siristi.umpp.ac.id</a:t>
            </a:r>
            <a:endParaRPr lang="en-US" dirty="0">
              <a:latin typeface="Tw Cen MT" panose="020B0602020104020603" pitchFamily="34" charset="0"/>
              <a:ea typeface="Calibri" panose="020F0502020204030204" pitchFamily="34" charset="0"/>
              <a:cs typeface="Hind Vadodara Light" panose="020B0604020202020204" charset="0"/>
            </a:endParaRPr>
          </a:p>
          <a:p>
            <a:pPr marL="0" lv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Maka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akan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tampil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halaman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pertama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(menu Home)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seperti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gambar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disamping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.</a:t>
            </a:r>
          </a:p>
          <a:p>
            <a:pPr marL="0" lv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Pada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tampilan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tersebut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terdapat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symbol garis horizontal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kecil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tiga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buah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di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pojok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atas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sisi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kanan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itu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merupakan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menu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dari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aplikasi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/website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SiRisti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.</a:t>
            </a:r>
            <a:endParaRPr lang="id-ID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CFCC06-82B5-072E-B2FE-23B93E8B6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49" y="0"/>
            <a:ext cx="2258122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9056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EC7B0-E7BF-6BC4-1933-70B528AE7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3;p38">
            <a:extLst>
              <a:ext uri="{FF2B5EF4-FFF2-40B4-BE49-F238E27FC236}">
                <a16:creationId xmlns:a16="http://schemas.microsoft.com/office/drawing/2014/main" id="{C0B54863-E7FC-89A5-8DD0-8781BA705D00}"/>
              </a:ext>
            </a:extLst>
          </p:cNvPr>
          <p:cNvSpPr txBox="1">
            <a:spLocks/>
          </p:cNvSpPr>
          <p:nvPr/>
        </p:nvSpPr>
        <p:spPr>
          <a:xfrm>
            <a:off x="3106057" y="252589"/>
            <a:ext cx="5624393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Menu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5" name="Google Shape;417;p43">
            <a:extLst>
              <a:ext uri="{FF2B5EF4-FFF2-40B4-BE49-F238E27FC236}">
                <a16:creationId xmlns:a16="http://schemas.microsoft.com/office/drawing/2014/main" id="{FFED52BD-310C-FB2E-52C1-CBD5E1D05213}"/>
              </a:ext>
            </a:extLst>
          </p:cNvPr>
          <p:cNvSpPr txBox="1">
            <a:spLocks/>
          </p:cNvSpPr>
          <p:nvPr/>
        </p:nvSpPr>
        <p:spPr>
          <a:xfrm>
            <a:off x="3280228" y="1995714"/>
            <a:ext cx="5450223" cy="2155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lv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Gambar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disamping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merupakan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menu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dari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website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SiRisti</a:t>
            </a:r>
            <a:endParaRPr lang="id-ID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28E222-206A-A174-5DA2-5DC93DDDF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9" y="0"/>
            <a:ext cx="2258122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6135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98A678-1F57-5533-4D44-94D439DEF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3;p38">
            <a:extLst>
              <a:ext uri="{FF2B5EF4-FFF2-40B4-BE49-F238E27FC236}">
                <a16:creationId xmlns:a16="http://schemas.microsoft.com/office/drawing/2014/main" id="{E04DEFA2-B71E-50C5-1E55-7D8594C1638E}"/>
              </a:ext>
            </a:extLst>
          </p:cNvPr>
          <p:cNvSpPr txBox="1">
            <a:spLocks/>
          </p:cNvSpPr>
          <p:nvPr/>
        </p:nvSpPr>
        <p:spPr>
          <a:xfrm>
            <a:off x="3106057" y="252589"/>
            <a:ext cx="5624393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Halaman </a:t>
            </a:r>
            <a:r>
              <a:rPr lang="en-US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Tentang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 Kami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5" name="Google Shape;417;p43">
            <a:extLst>
              <a:ext uri="{FF2B5EF4-FFF2-40B4-BE49-F238E27FC236}">
                <a16:creationId xmlns:a16="http://schemas.microsoft.com/office/drawing/2014/main" id="{9707D740-37EA-B103-7102-FC06B619F11B}"/>
              </a:ext>
            </a:extLst>
          </p:cNvPr>
          <p:cNvSpPr txBox="1">
            <a:spLocks/>
          </p:cNvSpPr>
          <p:nvPr/>
        </p:nvSpPr>
        <p:spPr>
          <a:xfrm>
            <a:off x="3280228" y="1995714"/>
            <a:ext cx="5450223" cy="2155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lv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Halaman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menampilkan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informasi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mengenai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kami,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yaitu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Tim yang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membuat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website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terdiri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dari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Dosen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Mahasiswa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dan Mitra.</a:t>
            </a:r>
            <a:endParaRPr lang="id-ID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88B78F-F4D7-DD88-4C00-3F5B73EF6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9" y="0"/>
            <a:ext cx="1593968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38991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E718B-AFFD-20A3-5C97-F95DC8311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3;p38">
            <a:extLst>
              <a:ext uri="{FF2B5EF4-FFF2-40B4-BE49-F238E27FC236}">
                <a16:creationId xmlns:a16="http://schemas.microsoft.com/office/drawing/2014/main" id="{69207A7C-18C4-E3D8-B6D3-D6B93A47E0FC}"/>
              </a:ext>
            </a:extLst>
          </p:cNvPr>
          <p:cNvSpPr txBox="1">
            <a:spLocks/>
          </p:cNvSpPr>
          <p:nvPr/>
        </p:nvSpPr>
        <p:spPr>
          <a:xfrm>
            <a:off x="5364178" y="252589"/>
            <a:ext cx="3366272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Halaman </a:t>
            </a:r>
            <a:r>
              <a:rPr lang="en-US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Informasi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5" name="Google Shape;417;p43">
            <a:extLst>
              <a:ext uri="{FF2B5EF4-FFF2-40B4-BE49-F238E27FC236}">
                <a16:creationId xmlns:a16="http://schemas.microsoft.com/office/drawing/2014/main" id="{C2CFAB56-D47E-CCD3-6BDE-D16E2FF17B55}"/>
              </a:ext>
            </a:extLst>
          </p:cNvPr>
          <p:cNvSpPr txBox="1">
            <a:spLocks/>
          </p:cNvSpPr>
          <p:nvPr/>
        </p:nvSpPr>
        <p:spPr>
          <a:xfrm>
            <a:off x="5364179" y="1995714"/>
            <a:ext cx="3366272" cy="2155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lv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Halaman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menampilkan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informasi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umum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seputar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penilaian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skor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resiko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dalam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kehamilan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.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Terdapat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3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macam</a:t>
            </a:r>
            <a:r>
              <a:rPr lang="en-US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informasi</a:t>
            </a:r>
            <a:endParaRPr lang="id-ID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225D81-FD4D-BE42-F77E-18F534CF3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9" y="0"/>
            <a:ext cx="2258122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A0EFA3-9865-1677-B215-EAB56B9FB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057" y="0"/>
            <a:ext cx="2258122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18179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3;p38"/>
          <p:cNvSpPr txBox="1">
            <a:spLocks/>
          </p:cNvSpPr>
          <p:nvPr/>
        </p:nvSpPr>
        <p:spPr>
          <a:xfrm>
            <a:off x="5327893" y="252589"/>
            <a:ext cx="3402557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Halaman </a:t>
            </a:r>
            <a:r>
              <a:rPr lang="en-US" sz="4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Kuisioner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5" name="Google Shape;417;p43"/>
          <p:cNvSpPr txBox="1">
            <a:spLocks/>
          </p:cNvSpPr>
          <p:nvPr/>
        </p:nvSpPr>
        <p:spPr>
          <a:xfrm>
            <a:off x="5327894" y="1749778"/>
            <a:ext cx="3402557" cy="309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sebenarnya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adalah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halaman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utama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dari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maksud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dibuatnya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website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yaitu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kuisioner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untuk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deteksi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mandiri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resiko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kehamilan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. Pada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halaman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terdapat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20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pertanyaan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yang masing-masing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pertanyaan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mempunyai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skor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yang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terbagi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kedalam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2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kelompok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yaitu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kelompok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skor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4 (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pertanyaan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no. 1 – 9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kemudian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11 s/d 16) dan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kelompok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skor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8 (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pertanyaan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no. 10 dan 17 s/d 20).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Setelah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ibu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hamil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menjawab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kuisioner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tersebut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selanjutnya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menekan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6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tombol</a:t>
            </a:r>
            <a:r>
              <a:rPr lang="en-US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Submit.</a:t>
            </a:r>
            <a:endParaRPr lang="id-ID" sz="1600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3112A5-2DE3-4AE6-02C5-846DC35DA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8" y="0"/>
            <a:ext cx="2258122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FE9289-98CA-806A-448B-7B33E2F40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58" y="0"/>
            <a:ext cx="2258122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0671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F0910-51BD-6D9B-1426-E8D60B6D6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3;p38">
            <a:extLst>
              <a:ext uri="{FF2B5EF4-FFF2-40B4-BE49-F238E27FC236}">
                <a16:creationId xmlns:a16="http://schemas.microsoft.com/office/drawing/2014/main" id="{22AD24BB-B0C9-C961-D1DA-3F5111EB5577}"/>
              </a:ext>
            </a:extLst>
          </p:cNvPr>
          <p:cNvSpPr txBox="1">
            <a:spLocks/>
          </p:cNvSpPr>
          <p:nvPr/>
        </p:nvSpPr>
        <p:spPr>
          <a:xfrm>
            <a:off x="2939143" y="252589"/>
            <a:ext cx="5791307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Halaman Hasil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5" name="Google Shape;417;p43">
            <a:extLst>
              <a:ext uri="{FF2B5EF4-FFF2-40B4-BE49-F238E27FC236}">
                <a16:creationId xmlns:a16="http://schemas.microsoft.com/office/drawing/2014/main" id="{B2C512D7-A6DF-92AE-8781-8596AD2550A8}"/>
              </a:ext>
            </a:extLst>
          </p:cNvPr>
          <p:cNvSpPr txBox="1">
            <a:spLocks/>
          </p:cNvSpPr>
          <p:nvPr/>
        </p:nvSpPr>
        <p:spPr>
          <a:xfrm>
            <a:off x="3004458" y="1248230"/>
            <a:ext cx="5725994" cy="359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id-ID" sz="14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Setelah responden menjawab sejumlah pertanyaan kuisioner yang ada pada halaman kuisioner, berikutnya responden akan diarahkan ke-Halaman Hasil Kuisioner yang berisi/menampilkan jumlah nilai skor dari kuisioner yang dijawab oleh responden, menampilkan status resiko kehamilan, rekomendasi berdasarkan status resiko kehamilan dan </a:t>
            </a:r>
            <a:r>
              <a:rPr lang="en-US" sz="14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isian</a:t>
            </a:r>
            <a:r>
              <a:rPr lang="en-US" sz="14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data </a:t>
            </a:r>
            <a:r>
              <a:rPr lang="en-US" sz="14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diri</a:t>
            </a:r>
            <a:r>
              <a:rPr lang="en-US" sz="14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14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responden</a:t>
            </a:r>
            <a:r>
              <a:rPr lang="id-ID" sz="14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.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id-ID" sz="1600" dirty="0">
              <a:latin typeface="Tw Cen MT" panose="020B0602020104020603" pitchFamily="34" charset="0"/>
              <a:ea typeface="Calibri" panose="020F0502020204030204" pitchFamily="34" charset="0"/>
              <a:cs typeface="Hind Vadodara Light" panose="020B060402020202020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id-ID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Status resiko kehamilan ini ada tiga tingkatan yaitu 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d-ID" sz="1600" dirty="0">
                <a:solidFill>
                  <a:srgbClr val="00B050"/>
                </a:solidFill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Kehamilan Resiko Rendah</a:t>
            </a:r>
            <a:r>
              <a:rPr lang="id-ID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text-nya akan berwarna hijau, skornya antara 1 – 5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d-ID" sz="1600" dirty="0">
                <a:solidFill>
                  <a:srgbClr val="FFC000"/>
                </a:solidFill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Kehamilan Resiko Tinggi</a:t>
            </a:r>
            <a:r>
              <a:rPr lang="id-ID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text-nya akan berwarna orange, skornya antara 6 – 10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d-ID" sz="1600" dirty="0">
                <a:solidFill>
                  <a:srgbClr val="C00000"/>
                </a:solidFill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Kehamilan Resiko Sangat Tinggi</a:t>
            </a:r>
            <a:r>
              <a:rPr lang="id-ID" sz="16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text-nya akan berwarna merah, skornya lebih dari 10.</a:t>
            </a:r>
            <a:endParaRPr lang="id-ID" sz="1600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DFDFF5-D589-3513-5805-63BAF92DA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48" y="0"/>
            <a:ext cx="2194185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78020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3;p38"/>
          <p:cNvSpPr txBox="1">
            <a:spLocks/>
          </p:cNvSpPr>
          <p:nvPr/>
        </p:nvSpPr>
        <p:spPr>
          <a:xfrm>
            <a:off x="2939143" y="252589"/>
            <a:ext cx="5791307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3600" b="0" i="0" u="none" strike="noStrike" cap="none">
                <a:solidFill>
                  <a:schemeClr val="accent2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pPr algn="r"/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Halaman Contact</a:t>
            </a:r>
            <a:endParaRPr lang="en-US" sz="4400" dirty="0">
              <a:latin typeface="Tw Cen MT" panose="020B0602020104020603" pitchFamily="34" charset="0"/>
            </a:endParaRPr>
          </a:p>
        </p:txBody>
      </p:sp>
      <p:sp>
        <p:nvSpPr>
          <p:cNvPr id="5" name="Google Shape;417;p43"/>
          <p:cNvSpPr txBox="1">
            <a:spLocks/>
          </p:cNvSpPr>
          <p:nvPr/>
        </p:nvSpPr>
        <p:spPr>
          <a:xfrm>
            <a:off x="3004456" y="1248230"/>
            <a:ext cx="5725994" cy="359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 sz="14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 b="0" i="0" u="none" strike="noStrike" cap="none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Berisi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informasi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Lokasi maps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Kampus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UMPP (Gedung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Rektorat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),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alamat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kampus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, e-mail dan no.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telpon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Ketua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Tim. Pada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halaman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ini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pula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disediakan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form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isian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jika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pengguna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ingin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meninggalkan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pesan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</a:t>
            </a:r>
            <a:r>
              <a:rPr lang="en-US" sz="2800" dirty="0" err="1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kepada</a:t>
            </a:r>
            <a:r>
              <a:rPr lang="en-US" sz="2800" dirty="0">
                <a:latin typeface="Tw Cen MT" panose="020B0602020104020603" pitchFamily="34" charset="0"/>
                <a:ea typeface="Calibri" panose="020F0502020204030204" pitchFamily="34" charset="0"/>
                <a:cs typeface="Hind Vadodara Light" panose="020B0604020202020204" charset="0"/>
              </a:rPr>
              <a:t> Tim</a:t>
            </a:r>
            <a:endParaRPr lang="id-ID" sz="2800" dirty="0">
              <a:latin typeface="Tw Cen MT" panose="020B0602020104020603" pitchFamily="34" charset="0"/>
              <a:cs typeface="Hind Vadodara Light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BEE773-3E3B-630D-D6C8-92BD0EACD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02" y="0"/>
            <a:ext cx="1944876" cy="5143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3583784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Fair Newsletter by Slidesgo">
  <a:themeElements>
    <a:clrScheme name="Simple Light">
      <a:dk1>
        <a:srgbClr val="383536"/>
      </a:dk1>
      <a:lt1>
        <a:srgbClr val="FFFFFF"/>
      </a:lt1>
      <a:dk2>
        <a:srgbClr val="595959"/>
      </a:dk2>
      <a:lt2>
        <a:srgbClr val="E6F0EF"/>
      </a:lt2>
      <a:accent1>
        <a:srgbClr val="D49421"/>
      </a:accent1>
      <a:accent2>
        <a:srgbClr val="C3CCA2"/>
      </a:accent2>
      <a:accent3>
        <a:srgbClr val="88AFA6"/>
      </a:accent3>
      <a:accent4>
        <a:srgbClr val="627E8D"/>
      </a:accent4>
      <a:accent5>
        <a:srgbClr val="D49421"/>
      </a:accent5>
      <a:accent6>
        <a:srgbClr val="C3CCA2"/>
      </a:accent6>
      <a:hlink>
        <a:srgbClr val="3835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2842</TotalTime>
  <Words>363</Words>
  <Application>Microsoft Office PowerPoint</Application>
  <PresentationFormat>On-screen Show (16:9)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Tw Cen MT</vt:lpstr>
      <vt:lpstr>Hind Vadodara Light</vt:lpstr>
      <vt:lpstr>Teko Light</vt:lpstr>
      <vt:lpstr>Science Fair Newsletter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APLIKASI DETEKSI</dc:title>
  <dc:creator>HP</dc:creator>
  <cp:lastModifiedBy>Aslam Fatkhudin</cp:lastModifiedBy>
  <cp:revision>65</cp:revision>
  <dcterms:modified xsi:type="dcterms:W3CDTF">2025-01-16T07:24:04Z</dcterms:modified>
</cp:coreProperties>
</file>